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8404800" cy="38404800"/>
  <p:notesSz cx="15557500" cy="201041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5100"/>
    <a:srgbClr val="7A009F"/>
    <a:srgbClr val="F3CC1F"/>
    <a:srgbClr val="D04848"/>
    <a:srgbClr val="6FC29A"/>
    <a:srgbClr val="E14C3E"/>
    <a:srgbClr val="21EC8D"/>
    <a:srgbClr val="E6E6E6"/>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5" autoAdjust="0"/>
    <p:restoredTop sz="94677" autoAdjust="0"/>
  </p:normalViewPr>
  <p:slideViewPr>
    <p:cSldViewPr>
      <p:cViewPr varScale="1">
        <p:scale>
          <a:sx n="37" d="100"/>
          <a:sy n="37" d="100"/>
        </p:scale>
        <p:origin x="-4072" y="-208"/>
      </p:cViewPr>
      <p:guideLst>
        <p:guide orient="horz" pos="5502"/>
        <p:guide pos="533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880360" y="11905490"/>
            <a:ext cx="32644080"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5760720" y="21506690"/>
            <a:ext cx="2688336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5/11/18</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body" idx="1"/>
          </p:nvPr>
        </p:nvSpPr>
        <p:spPr>
          <a:xfrm>
            <a:off x="1920240" y="8833106"/>
            <a:ext cx="34564320" cy="276999"/>
          </a:xfrm>
          <a:prstGeom prst="rect">
            <a:avLst/>
          </a:prstGeom>
        </p:spPr>
        <p:txBody>
          <a:bodyPr lIns="0" tIns="0" rIns="0" bIns="0"/>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5/11/18</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sz="half" idx="2"/>
          </p:nvPr>
        </p:nvSpPr>
        <p:spPr>
          <a:xfrm>
            <a:off x="1920241" y="8833106"/>
            <a:ext cx="16706087"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9778471" y="8833106"/>
            <a:ext cx="16706087"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5/11/18</a:t>
            </a:fld>
            <a:endParaRPr lang="en-US" dirty="0"/>
          </a:p>
        </p:txBody>
      </p:sp>
      <p:sp>
        <p:nvSpPr>
          <p:cNvPr id="7" name="Holder 7"/>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5/11/18</a:t>
            </a:fld>
            <a:endParaRPr lang="en-US" dirty="0"/>
          </a:p>
        </p:txBody>
      </p:sp>
      <p:sp>
        <p:nvSpPr>
          <p:cNvPr id="5" name="Holder 5"/>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5/11/18</a:t>
            </a:fld>
            <a:endParaRPr lang="en-US" dirty="0"/>
          </a:p>
        </p:txBody>
      </p:sp>
      <p:sp>
        <p:nvSpPr>
          <p:cNvPr id="4" name="Holder 4"/>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bodyStyle>
    <p:other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hyperlink" Target="mailto:bourque@stsci.edu" TargetMode="External"/><Relationship Id="rId20" Type="http://schemas.openxmlformats.org/officeDocument/2006/relationships/image" Target="../media/image14.png"/><Relationship Id="rId21" Type="http://schemas.openxmlformats.org/officeDocument/2006/relationships/image" Target="../media/image15.png"/><Relationship Id="rId10" Type="http://schemas.openxmlformats.org/officeDocument/2006/relationships/hyperlink" Target="mailto:help@stsci.edu" TargetMode="External"/><Relationship Id="rId11" Type="http://schemas.openxmlformats.org/officeDocument/2006/relationships/image" Target="../media/image5.png"/><Relationship Id="rId12" Type="http://schemas.openxmlformats.org/officeDocument/2006/relationships/image" Target="../media/image6.png"/><Relationship Id="rId13" Type="http://schemas.openxmlformats.org/officeDocument/2006/relationships/image" Target="../media/image7.png"/><Relationship Id="rId14" Type="http://schemas.openxmlformats.org/officeDocument/2006/relationships/image" Target="../media/image8.png"/><Relationship Id="rId15" Type="http://schemas.openxmlformats.org/officeDocument/2006/relationships/image" Target="../media/image9.png"/><Relationship Id="rId16" Type="http://schemas.openxmlformats.org/officeDocument/2006/relationships/image" Target="../media/image10.png"/><Relationship Id="rId17" Type="http://schemas.openxmlformats.org/officeDocument/2006/relationships/image" Target="../media/image11.png"/><Relationship Id="rId18" Type="http://schemas.openxmlformats.org/officeDocument/2006/relationships/image" Target="../media/image12.png"/><Relationship Id="rId19" Type="http://schemas.openxmlformats.org/officeDocument/2006/relationships/image" Target="../media/image13.png"/><Relationship Id="rId1" Type="http://schemas.openxmlformats.org/officeDocument/2006/relationships/slideLayout" Target="../slideLayouts/slideLayout5.xml"/><Relationship Id="rId2" Type="http://schemas.openxmlformats.org/officeDocument/2006/relationships/image" Target="../media/image1.emf"/><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www.stsci.edu/hst/acs/documents/isrs/isr1705.pdf" TargetMode="External"/><Relationship Id="rId7" Type="http://schemas.openxmlformats.org/officeDocument/2006/relationships/hyperlink" Target="http://www.stsci.edu/hst/wfc3/documents/ISRs/WFC3-2016-08.pdf" TargetMode="External"/><Relationship Id="rId8" Type="http://schemas.openxmlformats.org/officeDocument/2006/relationships/hyperlink" Target="https://github.com/spacetelescope/pixhist-aas23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p:cNvSpPr/>
          <p:nvPr/>
        </p:nvSpPr>
        <p:spPr>
          <a:xfrm>
            <a:off x="381000" y="304800"/>
            <a:ext cx="37642800" cy="4343400"/>
          </a:xfrm>
          <a:prstGeom prst="rect">
            <a:avLst/>
          </a:prstGeom>
          <a:solidFill>
            <a:srgbClr val="0A5100"/>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91" name="object 12"/>
          <p:cNvSpPr/>
          <p:nvPr/>
        </p:nvSpPr>
        <p:spPr>
          <a:xfrm>
            <a:off x="838200" y="8077200"/>
            <a:ext cx="36827852" cy="76200"/>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2" name="object 2"/>
          <p:cNvSpPr txBox="1"/>
          <p:nvPr/>
        </p:nvSpPr>
        <p:spPr>
          <a:xfrm>
            <a:off x="4648200" y="762000"/>
            <a:ext cx="29108400" cy="2474601"/>
          </a:xfrm>
          <a:prstGeom prst="rect">
            <a:avLst/>
          </a:prstGeom>
        </p:spPr>
        <p:txBody>
          <a:bodyPr vert="horz" wrap="square" lIns="182880" tIns="182880" rIns="182880" bIns="182880" rtlCol="0" anchor="ctr">
            <a:noAutofit/>
          </a:bodyPr>
          <a:lstStyle/>
          <a:p>
            <a:pPr marL="25400" marR="10160" algn="ctr">
              <a:lnSpc>
                <a:spcPts val="12700"/>
              </a:lnSpc>
              <a:spcAft>
                <a:spcPts val="3000"/>
              </a:spcAft>
            </a:pPr>
            <a:r>
              <a:rPr lang="en-US" sz="10000" b="1" dirty="0" smtClean="0">
                <a:solidFill>
                  <a:schemeClr val="bg1">
                    <a:lumMod val="85000"/>
                  </a:schemeClr>
                </a:solidFill>
                <a:latin typeface="Avenir Book"/>
                <a:cs typeface="Avenir Book"/>
              </a:rPr>
              <a:t>Pixel Stability in the Hubble Space Telescope WFC3/UVIS Detector</a:t>
            </a:r>
            <a:endParaRPr sz="10000" b="1" dirty="0">
              <a:solidFill>
                <a:schemeClr val="bg1">
                  <a:lumMod val="85000"/>
                </a:schemeClr>
              </a:solidFill>
              <a:latin typeface="Avenir Book"/>
              <a:cs typeface="Avenir Book"/>
            </a:endParaRPr>
          </a:p>
        </p:txBody>
      </p:sp>
      <p:sp>
        <p:nvSpPr>
          <p:cNvPr id="1786" name="object 9"/>
          <p:cNvSpPr txBox="1"/>
          <p:nvPr/>
        </p:nvSpPr>
        <p:spPr>
          <a:xfrm>
            <a:off x="19354800" y="34137600"/>
            <a:ext cx="11277600" cy="685800"/>
          </a:xfrm>
          <a:prstGeom prst="rect">
            <a:avLst/>
          </a:prstGeom>
        </p:spPr>
        <p:txBody>
          <a:bodyPr vert="horz" wrap="square" lIns="182880" tIns="182880" rIns="182880" bIns="182880" rtlCol="0">
            <a:noAutofit/>
          </a:bodyPr>
          <a:lstStyle/>
          <a:p>
            <a:pPr marL="26670"/>
            <a:r>
              <a:rPr lang="en-US" spc="10" dirty="0" smtClean="0">
                <a:solidFill>
                  <a:srgbClr val="0A5100"/>
                </a:solidFill>
                <a:latin typeface="Avenir Black"/>
                <a:cs typeface="Avenir Black"/>
              </a:rPr>
              <a:t>References</a:t>
            </a:r>
          </a:p>
        </p:txBody>
      </p:sp>
      <p:sp>
        <p:nvSpPr>
          <p:cNvPr id="1792" name="object 5"/>
          <p:cNvSpPr txBox="1"/>
          <p:nvPr/>
        </p:nvSpPr>
        <p:spPr>
          <a:xfrm>
            <a:off x="3429000" y="4648200"/>
            <a:ext cx="31546800" cy="3168823"/>
          </a:xfrm>
          <a:prstGeom prst="rect">
            <a:avLst/>
          </a:prstGeom>
        </p:spPr>
        <p:txBody>
          <a:bodyPr vert="horz" wrap="square" lIns="91440" tIns="91440" rIns="91440" bIns="91440" rtlCol="0">
            <a:noAutofit/>
          </a:bodyPr>
          <a:lstStyle/>
          <a:p>
            <a:pPr marR="118110" algn="ctr"/>
            <a:r>
              <a:rPr lang="en-US" sz="4400" b="1" spc="10" dirty="0" smtClean="0">
                <a:solidFill>
                  <a:srgbClr val="0A5100"/>
                </a:solidFill>
                <a:latin typeface="Avenir Black"/>
                <a:cs typeface="Avenir Black"/>
              </a:rPr>
              <a:t>Abstract</a:t>
            </a:r>
          </a:p>
          <a:p>
            <a:pPr marL="25400" marR="10160" algn="just">
              <a:lnSpc>
                <a:spcPct val="101299"/>
              </a:lnSpc>
              <a:spcBef>
                <a:spcPts val="718"/>
              </a:spcBef>
            </a:pPr>
            <a:r>
              <a:rPr lang="en-US" sz="3200" dirty="0" smtClean="0">
                <a:latin typeface="Avenir Book"/>
                <a:cs typeface="Avenir Book"/>
              </a:rPr>
              <a:t>The Hubble Space Telescope (HST) Wide Field Camera 3 (WFC3) Ultraviolet-Visible (UVIS) detector has acquired roughly 12,000 dark images since the installation of WFC3 in 2009, as part of a daily monitoring program to measure the intrinsic dark current of the detector.  These images have been reconfigured into “pixel history” images in which detector columns are extracted from each dark and placed into a new time-ordered array, allowing for efficient analysis of a given pixel’s behavior over time.  We discuss how we measure each pixel’s stability, as well as plans for a new Data Quality (DQ) flag to be introduced in future deliveries of UVIS bad pixel tables (BPIXTAB) for flagging pixels that are deemed unstable. </a:t>
            </a:r>
            <a:endParaRPr sz="3200" dirty="0">
              <a:latin typeface="Avenir Book"/>
              <a:cs typeface="Avenir Book"/>
            </a:endParaRPr>
          </a:p>
        </p:txBody>
      </p:sp>
      <p:sp>
        <p:nvSpPr>
          <p:cNvPr id="1795" name="object 12"/>
          <p:cNvSpPr/>
          <p:nvPr/>
        </p:nvSpPr>
        <p:spPr>
          <a:xfrm flipV="1">
            <a:off x="381000" y="34747200"/>
            <a:ext cx="18413926" cy="45719"/>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5" name="object 5"/>
          <p:cNvSpPr txBox="1"/>
          <p:nvPr/>
        </p:nvSpPr>
        <p:spPr>
          <a:xfrm>
            <a:off x="1143000" y="80772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0A5100"/>
                </a:solidFill>
                <a:latin typeface="Avenir Black"/>
                <a:cs typeface="Avenir Black"/>
              </a:rPr>
              <a:t>1. UVIS Dark Observations</a:t>
            </a:r>
            <a:endParaRPr sz="4400" dirty="0">
              <a:solidFill>
                <a:srgbClr val="0A5100"/>
              </a:solidFill>
              <a:latin typeface="Avenir Black"/>
              <a:cs typeface="Avenir Black"/>
            </a:endParaRPr>
          </a:p>
        </p:txBody>
      </p:sp>
      <p:sp>
        <p:nvSpPr>
          <p:cNvPr id="1800" name="object 5"/>
          <p:cNvSpPr txBox="1"/>
          <p:nvPr/>
        </p:nvSpPr>
        <p:spPr>
          <a:xfrm>
            <a:off x="19583400" y="80772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0A5100"/>
                </a:solidFill>
                <a:latin typeface="Avenir Black"/>
                <a:cs typeface="Avenir Black"/>
              </a:rPr>
              <a:t>4. </a:t>
            </a:r>
            <a:r>
              <a:rPr lang="en-US" sz="4400" spc="10" dirty="0" smtClean="0">
                <a:solidFill>
                  <a:srgbClr val="0A5100"/>
                </a:solidFill>
                <a:latin typeface="Avenir Black"/>
                <a:cs typeface="Avenir Black"/>
              </a:rPr>
              <a:t>Classification</a:t>
            </a:r>
            <a:endParaRPr sz="4400" dirty="0">
              <a:solidFill>
                <a:srgbClr val="0A5100"/>
              </a:solidFill>
              <a:latin typeface="Avenir Black"/>
              <a:cs typeface="Avenir Black"/>
            </a:endParaRPr>
          </a:p>
        </p:txBody>
      </p:sp>
      <p:grpSp>
        <p:nvGrpSpPr>
          <p:cNvPr id="1804" name="Group 1803"/>
          <p:cNvGrpSpPr/>
          <p:nvPr/>
        </p:nvGrpSpPr>
        <p:grpSpPr>
          <a:xfrm>
            <a:off x="381000" y="18592800"/>
            <a:ext cx="17966828" cy="867833"/>
            <a:chOff x="387350" y="5501240"/>
            <a:chExt cx="7339965" cy="4009666"/>
          </a:xfrm>
        </p:grpSpPr>
        <p:sp>
          <p:nvSpPr>
            <p:cNvPr id="10" name="object 10"/>
            <p:cNvSpPr/>
            <p:nvPr/>
          </p:nvSpPr>
          <p:spPr>
            <a:xfrm>
              <a:off x="387350" y="5501240"/>
              <a:ext cx="7339965" cy="0"/>
            </a:xfrm>
            <a:custGeom>
              <a:avLst/>
              <a:gdLst/>
              <a:ahLst/>
              <a:cxnLst/>
              <a:rect l="l" t="t" r="r" b="b"/>
              <a:pathLst>
                <a:path w="7339965">
                  <a:moveTo>
                    <a:pt x="7339592" y="0"/>
                  </a:moveTo>
                  <a:lnTo>
                    <a:pt x="0" y="0"/>
                  </a:lnTo>
                </a:path>
              </a:pathLst>
            </a:custGeom>
            <a:ln w="13296">
              <a:gradFill flip="none" rotWithShape="1">
                <a:gsLst>
                  <a:gs pos="30000">
                    <a:srgbClr val="0A5100"/>
                  </a:gs>
                  <a:gs pos="100000">
                    <a:srgbClr val="FFFFFF"/>
                  </a:gs>
                </a:gsLst>
                <a:path path="circle">
                  <a:fillToRect l="50000" t="50000" r="50000" b="50000"/>
                </a:path>
                <a:tileRect/>
              </a:gradFill>
            </a:ln>
          </p:spPr>
          <p:txBody>
            <a:bodyPr wrap="square" lIns="0" tIns="0" rIns="0" bIns="0" rtlCol="0"/>
            <a:lstStyle/>
            <a:p>
              <a:endParaRPr/>
            </a:p>
          </p:txBody>
        </p:sp>
        <p:sp>
          <p:nvSpPr>
            <p:cNvPr id="1802" name="object 5"/>
            <p:cNvSpPr txBox="1"/>
            <p:nvPr/>
          </p:nvSpPr>
          <p:spPr>
            <a:xfrm>
              <a:off x="418480" y="5853308"/>
              <a:ext cx="7191425" cy="3657598"/>
            </a:xfrm>
            <a:prstGeom prst="rect">
              <a:avLst/>
            </a:prstGeom>
          </p:spPr>
          <p:txBody>
            <a:bodyPr vert="horz" wrap="square" lIns="91440" tIns="91440" rIns="91440" bIns="91440" rtlCol="0">
              <a:noAutofit/>
            </a:bodyPr>
            <a:lstStyle/>
            <a:p>
              <a:pPr marR="118110" algn="ctr"/>
              <a:r>
                <a:rPr lang="en-US" sz="4400" spc="10" dirty="0">
                  <a:solidFill>
                    <a:srgbClr val="0A5100"/>
                  </a:solidFill>
                  <a:latin typeface="Avenir Black"/>
                  <a:cs typeface="Avenir Black"/>
                </a:rPr>
                <a:t>2</a:t>
              </a:r>
              <a:r>
                <a:rPr lang="en-US" sz="4400" spc="10" dirty="0" smtClean="0">
                  <a:solidFill>
                    <a:srgbClr val="0A5100"/>
                  </a:solidFill>
                  <a:latin typeface="Avenir Black"/>
                  <a:cs typeface="Avenir Black"/>
                </a:rPr>
                <a:t>. </a:t>
              </a:r>
              <a:r>
                <a:rPr lang="en-US" sz="4400" spc="10" dirty="0" smtClean="0">
                  <a:solidFill>
                    <a:srgbClr val="0A5100"/>
                  </a:solidFill>
                  <a:latin typeface="Avenir Black"/>
                  <a:cs typeface="Avenir Black"/>
                </a:rPr>
                <a:t>Pixel History Images</a:t>
              </a:r>
              <a:endParaRPr sz="4400" dirty="0">
                <a:solidFill>
                  <a:srgbClr val="0A5100"/>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35113524"/>
            <a:ext cx="4572000" cy="2881745"/>
          </a:xfrm>
          <a:prstGeom prst="rect">
            <a:avLst/>
          </a:prstGeom>
        </p:spPr>
      </p:pic>
      <p:sp>
        <p:nvSpPr>
          <p:cNvPr id="7" name="Rectangle 6"/>
          <p:cNvSpPr/>
          <p:nvPr/>
        </p:nvSpPr>
        <p:spPr>
          <a:xfrm>
            <a:off x="4419600" y="3581400"/>
            <a:ext cx="29641800" cy="861774"/>
          </a:xfrm>
          <a:prstGeom prst="rect">
            <a:avLst/>
          </a:prstGeom>
        </p:spPr>
        <p:txBody>
          <a:bodyPr wrap="square" lIns="182880" tIns="91440" rIns="182880" bIns="91440" anchor="ctr">
            <a:spAutoFit/>
          </a:bodyPr>
          <a:lstStyle/>
          <a:p>
            <a:pPr marL="210820" marR="196850" algn="ctr"/>
            <a:r>
              <a:rPr lang="en-US" sz="4400" spc="-40" dirty="0" smtClean="0">
                <a:solidFill>
                  <a:schemeClr val="bg1">
                    <a:lumMod val="85000"/>
                  </a:schemeClr>
                </a:solidFill>
                <a:latin typeface="Avenir Black"/>
                <a:cs typeface="Avenir Black"/>
              </a:rPr>
              <a:t>Matthew Bourque</a:t>
            </a:r>
            <a:r>
              <a:rPr lang="en-US" sz="4400" spc="-40" dirty="0" smtClean="0">
                <a:solidFill>
                  <a:schemeClr val="bg1">
                    <a:lumMod val="85000"/>
                  </a:schemeClr>
                </a:solidFill>
                <a:latin typeface="Avenir Book"/>
                <a:cs typeface="Avenir Book"/>
              </a:rPr>
              <a:t>, Sylvia Baggett, David </a:t>
            </a:r>
            <a:r>
              <a:rPr lang="en-US" sz="4400" spc="-40" dirty="0" err="1" smtClean="0">
                <a:solidFill>
                  <a:schemeClr val="bg1">
                    <a:lumMod val="85000"/>
                  </a:schemeClr>
                </a:solidFill>
                <a:latin typeface="Avenir Book"/>
                <a:cs typeface="Avenir Book"/>
              </a:rPr>
              <a:t>Borncamp</a:t>
            </a:r>
            <a:r>
              <a:rPr lang="en-US" sz="4400" spc="-40" dirty="0" smtClean="0">
                <a:solidFill>
                  <a:schemeClr val="bg1">
                    <a:lumMod val="85000"/>
                  </a:schemeClr>
                </a:solidFill>
                <a:latin typeface="Avenir Book"/>
                <a:cs typeface="Avenir Book"/>
              </a:rPr>
              <a:t>, Tyler Desjardins, Norman </a:t>
            </a:r>
            <a:r>
              <a:rPr lang="en-US" sz="4400" spc="-40" dirty="0" err="1" smtClean="0">
                <a:solidFill>
                  <a:schemeClr val="bg1">
                    <a:lumMod val="85000"/>
                  </a:schemeClr>
                </a:solidFill>
                <a:latin typeface="Avenir Book"/>
                <a:cs typeface="Avenir Book"/>
              </a:rPr>
              <a:t>Grogin</a:t>
            </a:r>
            <a:r>
              <a:rPr lang="en-US" sz="4400" spc="-40" dirty="0" smtClean="0">
                <a:solidFill>
                  <a:schemeClr val="bg1">
                    <a:lumMod val="85000"/>
                  </a:schemeClr>
                </a:solidFill>
                <a:latin typeface="Avenir Book"/>
                <a:cs typeface="Avenir Book"/>
              </a:rPr>
              <a:t>, </a:t>
            </a:r>
            <a:r>
              <a:rPr lang="en-US" sz="4400" spc="-90" dirty="0" smtClean="0">
                <a:solidFill>
                  <a:schemeClr val="bg1">
                    <a:lumMod val="85000"/>
                  </a:schemeClr>
                </a:solidFill>
                <a:latin typeface="Avenir Book"/>
                <a:cs typeface="Avenir Book"/>
              </a:rPr>
              <a:t>and the WFC3 Team (STScI)</a:t>
            </a:r>
          </a:p>
        </p:txBody>
      </p:sp>
      <p:pic>
        <p:nvPicPr>
          <p:cNvPr id="33" name="Picture 1" descr="wfc3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35204400"/>
            <a:ext cx="4953001" cy="2889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object 12"/>
          <p:cNvSpPr/>
          <p:nvPr/>
        </p:nvSpPr>
        <p:spPr>
          <a:xfrm rot="5400000" flipV="1">
            <a:off x="4788114" y="23024887"/>
            <a:ext cx="29489400" cy="660826"/>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2244" y="9296400"/>
            <a:ext cx="7278356" cy="6248400"/>
          </a:xfrm>
          <a:prstGeom prst="rect">
            <a:avLst/>
          </a:prstGeom>
        </p:spPr>
      </p:pic>
      <p:sp>
        <p:nvSpPr>
          <p:cNvPr id="45" name="TextBox 44"/>
          <p:cNvSpPr txBox="1"/>
          <p:nvPr/>
        </p:nvSpPr>
        <p:spPr>
          <a:xfrm>
            <a:off x="533400" y="15849600"/>
            <a:ext cx="18211800" cy="2554545"/>
          </a:xfrm>
          <a:prstGeom prst="rect">
            <a:avLst/>
          </a:prstGeom>
          <a:noFill/>
        </p:spPr>
        <p:txBody>
          <a:bodyPr wrap="square" rtlCol="0">
            <a:spAutoFit/>
          </a:bodyPr>
          <a:lstStyle/>
          <a:p>
            <a:pPr algn="just"/>
            <a:r>
              <a:rPr lang="en-US" sz="3200" dirty="0" smtClean="0">
                <a:latin typeface="Avenir Book"/>
                <a:cs typeface="Avenir Book"/>
              </a:rPr>
              <a:t>(Left) A 200x200 pixel region taken from a 900-second UVIS dark, showing the nominal features of background dark current, cosmic rays, </a:t>
            </a:r>
            <a:r>
              <a:rPr lang="en-US" sz="3200" dirty="0" smtClean="0">
                <a:latin typeface="Avenir Book"/>
                <a:cs typeface="Avenir Book"/>
              </a:rPr>
              <a:t>hot pixels, </a:t>
            </a:r>
            <a:r>
              <a:rPr lang="en-US" sz="3200" dirty="0" smtClean="0">
                <a:latin typeface="Avenir Book"/>
                <a:cs typeface="Avenir Book"/>
              </a:rPr>
              <a:t>and CTE trails</a:t>
            </a:r>
            <a:r>
              <a:rPr lang="en-US" sz="3200" dirty="0" smtClean="0">
                <a:latin typeface="Avenir Book"/>
                <a:cs typeface="Avenir Book"/>
              </a:rPr>
              <a:t>. (Right) The number of hot pixels over time for Chip 2 (Amps C &amp; D).  </a:t>
            </a:r>
            <a:r>
              <a:rPr lang="en-US" sz="3200" dirty="0" smtClean="0">
                <a:latin typeface="Avenir Book"/>
                <a:cs typeface="Avenir Book"/>
              </a:rPr>
              <a:t>~1000 new hot pixels above the 54 e-/</a:t>
            </a:r>
            <a:r>
              <a:rPr lang="en-US" sz="3200" dirty="0" err="1" smtClean="0">
                <a:latin typeface="Avenir Book"/>
                <a:cs typeface="Avenir Book"/>
              </a:rPr>
              <a:t>hr</a:t>
            </a:r>
            <a:r>
              <a:rPr lang="en-US" sz="3200" dirty="0" smtClean="0">
                <a:latin typeface="Avenir Book"/>
                <a:cs typeface="Avenir Book"/>
              </a:rPr>
              <a:t> threshold appear every day, currently occupying ~5% of each chip.  Each month, the UVIS detector is warmed to +20C (shaded gray/white regions) erasing 10-20% of the hot pixels.</a:t>
            </a:r>
            <a:endParaRPr lang="en-US" sz="3200" dirty="0" smtClean="0">
              <a:latin typeface="Avenir Book"/>
              <a:cs typeface="Avenir Book"/>
            </a:endParaRPr>
          </a:p>
        </p:txBody>
      </p:sp>
      <p:sp>
        <p:nvSpPr>
          <p:cNvPr id="42" name="Rectangle 41"/>
          <p:cNvSpPr/>
          <p:nvPr/>
        </p:nvSpPr>
        <p:spPr>
          <a:xfrm>
            <a:off x="14554200" y="37451848"/>
            <a:ext cx="4250334" cy="615553"/>
          </a:xfrm>
          <a:prstGeom prst="rect">
            <a:avLst/>
          </a:prstGeom>
        </p:spPr>
        <p:txBody>
          <a:bodyPr wrap="square" lIns="182880" tIns="91440" rIns="182880" bIns="91440" anchor="ctr">
            <a:spAutoFit/>
          </a:bodyPr>
          <a:lstStyle/>
          <a:p>
            <a:pPr marL="210820" marR="196850" algn="ctr"/>
            <a:r>
              <a:rPr lang="en-US" sz="2800" spc="-40" smtClean="0">
                <a:solidFill>
                  <a:srgbClr val="D04848"/>
                </a:solidFill>
                <a:latin typeface="Avenir Book"/>
                <a:cs typeface="Avenir Book"/>
              </a:rPr>
              <a:t>Poster 119.14</a:t>
            </a:r>
            <a:endParaRPr lang="en-US" sz="2800" spc="-90" dirty="0" smtClean="0">
              <a:solidFill>
                <a:srgbClr val="D04848"/>
              </a:solidFill>
              <a:latin typeface="Avenir Book"/>
              <a:cs typeface="Avenir Book"/>
            </a:endParaRPr>
          </a:p>
        </p:txBody>
      </p:sp>
      <p:pic>
        <p:nvPicPr>
          <p:cNvPr id="3" name="Picture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613096" y="35204402"/>
            <a:ext cx="4149408" cy="2274195"/>
          </a:xfrm>
          <a:prstGeom prst="rect">
            <a:avLst/>
          </a:prstGeom>
        </p:spPr>
      </p:pic>
      <p:sp>
        <p:nvSpPr>
          <p:cNvPr id="21" name="TextBox 20"/>
          <p:cNvSpPr txBox="1"/>
          <p:nvPr/>
        </p:nvSpPr>
        <p:spPr>
          <a:xfrm>
            <a:off x="19431000" y="34899600"/>
            <a:ext cx="18592800" cy="3108544"/>
          </a:xfrm>
          <a:prstGeom prst="rect">
            <a:avLst/>
          </a:prstGeom>
          <a:noFill/>
        </p:spPr>
        <p:txBody>
          <a:bodyPr wrap="square" rtlCol="0">
            <a:spAutoFit/>
          </a:bodyPr>
          <a:lstStyle/>
          <a:p>
            <a:pPr marL="342900" indent="-342900">
              <a:buFont typeface="Arial"/>
              <a:buChar char="•"/>
            </a:pPr>
            <a:r>
              <a:rPr lang="en-US" sz="2800" dirty="0" smtClean="0">
                <a:latin typeface="Avenir Book"/>
                <a:cs typeface="Avenir Book"/>
              </a:rPr>
              <a:t>WFC3 ISR: “Pixel Stability in the HST WFC3/UVIS Detector,” Bourque et al., 2018 (in prep.)</a:t>
            </a:r>
          </a:p>
          <a:p>
            <a:pPr marL="342900" indent="-342900">
              <a:buFont typeface="Arial"/>
              <a:buChar char="•"/>
            </a:pPr>
            <a:r>
              <a:rPr lang="en-US" sz="2800" dirty="0" smtClean="0">
                <a:latin typeface="Avenir Book"/>
                <a:cs typeface="Avenir Book"/>
              </a:rPr>
              <a:t>ACS ISR 17-05: </a:t>
            </a:r>
            <a:r>
              <a:rPr lang="en-US" sz="2800" i="1" dirty="0" smtClean="0">
                <a:latin typeface="Avenir Book"/>
                <a:cs typeface="Avenir Book"/>
              </a:rPr>
              <a:t>“Pixel </a:t>
            </a:r>
            <a:r>
              <a:rPr lang="en-US" sz="2800" i="1" dirty="0">
                <a:latin typeface="Avenir Book"/>
                <a:cs typeface="Avenir Book"/>
              </a:rPr>
              <a:t>History for Advanced Camera for Surveys Wide Field </a:t>
            </a:r>
            <a:r>
              <a:rPr lang="en-US" sz="2800" i="1" dirty="0" smtClean="0">
                <a:latin typeface="Avenir Book"/>
                <a:cs typeface="Avenir Book"/>
              </a:rPr>
              <a:t>Channel,” </a:t>
            </a:r>
            <a:r>
              <a:rPr lang="en-US" sz="2800" dirty="0" err="1" smtClean="0">
                <a:latin typeface="Avenir Book"/>
                <a:cs typeface="Avenir Book"/>
              </a:rPr>
              <a:t>Borncamp</a:t>
            </a:r>
            <a:r>
              <a:rPr lang="en-US" sz="2800" dirty="0" smtClean="0">
                <a:latin typeface="Avenir Book"/>
                <a:cs typeface="Avenir Book"/>
              </a:rPr>
              <a:t> et al., </a:t>
            </a:r>
            <a:r>
              <a:rPr lang="en-US" sz="2800" dirty="0" smtClean="0">
                <a:latin typeface="Avenir Book"/>
                <a:cs typeface="Avenir Book"/>
              </a:rPr>
              <a:t>2017</a:t>
            </a:r>
            <a:r>
              <a:rPr lang="en-US" sz="2800" dirty="0">
                <a:latin typeface="Avenir Book"/>
                <a:cs typeface="Avenir Book"/>
              </a:rPr>
              <a:t>, available at </a:t>
            </a:r>
            <a:r>
              <a:rPr lang="en-US" sz="2800" dirty="0">
                <a:latin typeface="Avenir Book"/>
                <a:cs typeface="Avenir Book"/>
                <a:hlinkClick r:id="rId6"/>
              </a:rPr>
              <a:t>http://www.stsci.edu/hst/acs/documents/isrs/isr1705.</a:t>
            </a:r>
            <a:r>
              <a:rPr lang="en-US" sz="2800" dirty="0" smtClean="0">
                <a:latin typeface="Avenir Book"/>
                <a:cs typeface="Avenir Book"/>
                <a:hlinkClick r:id="rId6"/>
              </a:rPr>
              <a:t>pdf</a:t>
            </a:r>
            <a:r>
              <a:rPr lang="en-US" sz="2800" dirty="0" smtClean="0">
                <a:latin typeface="Avenir Book"/>
                <a:cs typeface="Avenir Book"/>
              </a:rPr>
              <a:t>.   </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WFC3 ISR 2016-08</a:t>
            </a:r>
            <a:r>
              <a:rPr lang="en-US" sz="2800" i="1" dirty="0" smtClean="0">
                <a:latin typeface="Avenir Book"/>
                <a:cs typeface="Avenir Book"/>
              </a:rPr>
              <a:t>: “WFC3/UVIS Dark Calibration: Monitoring Results and Improvements to Dark Reference Files,”</a:t>
            </a:r>
            <a:r>
              <a:rPr lang="en-US" sz="2800" dirty="0" smtClean="0">
                <a:latin typeface="Avenir Book"/>
                <a:cs typeface="Avenir Book"/>
              </a:rPr>
              <a:t> Bourque &amp; Baggett, 2016</a:t>
            </a:r>
            <a:r>
              <a:rPr lang="en-US" sz="2800" dirty="0">
                <a:latin typeface="Avenir Book"/>
                <a:cs typeface="Avenir Book"/>
              </a:rPr>
              <a:t>, available at </a:t>
            </a:r>
            <a:r>
              <a:rPr lang="en-US" sz="2800" dirty="0">
                <a:latin typeface="Avenir Book"/>
                <a:cs typeface="Avenir Book"/>
                <a:hlinkClick r:id="rId7"/>
              </a:rPr>
              <a:t>http://www.stsci.edu/hst/wfc3/documents/ISRs/WFC3-2016-08.</a:t>
            </a:r>
            <a:r>
              <a:rPr lang="en-US" sz="2800" dirty="0" smtClean="0">
                <a:latin typeface="Avenir Book"/>
                <a:cs typeface="Avenir Book"/>
                <a:hlinkClick r:id="rId7"/>
              </a:rPr>
              <a:t>pdf</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This poster and supporting </a:t>
            </a:r>
            <a:r>
              <a:rPr lang="en-US" sz="2800">
                <a:latin typeface="Avenir Book"/>
                <a:cs typeface="Avenir Book"/>
              </a:rPr>
              <a:t>materials </a:t>
            </a:r>
            <a:r>
              <a:rPr lang="en-US" sz="2800" smtClean="0">
                <a:latin typeface="Avenir Book"/>
                <a:cs typeface="Avenir Book"/>
              </a:rPr>
              <a:t>are available </a:t>
            </a:r>
            <a:r>
              <a:rPr lang="en-US" sz="2800" dirty="0">
                <a:latin typeface="Avenir Book"/>
                <a:cs typeface="Avenir Book"/>
              </a:rPr>
              <a:t>at </a:t>
            </a:r>
            <a:r>
              <a:rPr lang="en-US" sz="2800" dirty="0">
                <a:latin typeface="Avenir Book"/>
                <a:cs typeface="Avenir Book"/>
                <a:hlinkClick r:id="rId8"/>
              </a:rPr>
              <a:t>https://github.com</a:t>
            </a:r>
            <a:r>
              <a:rPr lang="en-US" sz="2800" dirty="0" smtClean="0">
                <a:latin typeface="Avenir Book"/>
                <a:cs typeface="Avenir Book"/>
                <a:hlinkClick r:id="rId8"/>
              </a:rPr>
              <a:t>/spacetelescope/pixhist-aas232</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Questions? Email </a:t>
            </a:r>
            <a:r>
              <a:rPr lang="en-US" sz="2800" dirty="0" smtClean="0">
                <a:latin typeface="Avenir Book"/>
                <a:cs typeface="Avenir Book"/>
                <a:hlinkClick r:id="rId9"/>
              </a:rPr>
              <a:t>bourque@stsci.edu</a:t>
            </a:r>
            <a:r>
              <a:rPr lang="en-US" sz="2800" dirty="0" smtClean="0">
                <a:latin typeface="Avenir Book"/>
                <a:cs typeface="Avenir Book"/>
              </a:rPr>
              <a:t> or </a:t>
            </a:r>
            <a:r>
              <a:rPr lang="en-US" sz="2800" dirty="0" smtClean="0">
                <a:latin typeface="Avenir Book"/>
                <a:cs typeface="Avenir Book"/>
                <a:hlinkClick r:id="rId10"/>
              </a:rPr>
              <a:t>help@stsci.edu</a:t>
            </a:r>
            <a:endParaRPr lang="en-US" sz="2800" dirty="0" smtClean="0">
              <a:latin typeface="Avenir Book"/>
              <a:cs typeface="Avenir Book"/>
            </a:endParaRPr>
          </a:p>
        </p:txBody>
      </p:sp>
      <p:pic>
        <p:nvPicPr>
          <p:cNvPr id="11" name="Picture 10" descr="nasa.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668000" y="35280600"/>
            <a:ext cx="3471231" cy="2881122"/>
          </a:xfrm>
          <a:prstGeom prst="rect">
            <a:avLst/>
          </a:prstGeom>
        </p:spPr>
      </p:pic>
      <p:pic>
        <p:nvPicPr>
          <p:cNvPr id="36" name="Picture 35" descr="Screen Shot 2017-05-04 at 16.57.04.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422600" y="8915400"/>
            <a:ext cx="9611433" cy="9982200"/>
          </a:xfrm>
          <a:prstGeom prst="rect">
            <a:avLst/>
          </a:prstGeom>
        </p:spPr>
      </p:pic>
      <p:pic>
        <p:nvPicPr>
          <p:cNvPr id="14" name="Picture 13"/>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78001" y="19893386"/>
            <a:ext cx="2743200" cy="2737735"/>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972800" y="19735800"/>
            <a:ext cx="7759204" cy="5181600"/>
          </a:xfrm>
          <a:prstGeom prst="rect">
            <a:avLst/>
          </a:prstGeom>
        </p:spPr>
      </p:pic>
      <p:pic>
        <p:nvPicPr>
          <p:cNvPr id="41" name="Picture 40"/>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3429000" y="19888200"/>
            <a:ext cx="2737202" cy="2748108"/>
          </a:xfrm>
          <a:prstGeom prst="rect">
            <a:avLst/>
          </a:prstGeom>
        </p:spPr>
      </p:pic>
      <p:pic>
        <p:nvPicPr>
          <p:cNvPr id="43" name="Picture 42"/>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6477000" y="19888200"/>
            <a:ext cx="2737202" cy="2748108"/>
          </a:xfrm>
          <a:prstGeom prst="rect">
            <a:avLst/>
          </a:prstGeom>
        </p:spPr>
      </p:pic>
      <p:sp>
        <p:nvSpPr>
          <p:cNvPr id="44" name="TextBox 43"/>
          <p:cNvSpPr txBox="1"/>
          <p:nvPr/>
        </p:nvSpPr>
        <p:spPr>
          <a:xfrm>
            <a:off x="457200" y="25450800"/>
            <a:ext cx="18288000" cy="1569660"/>
          </a:xfrm>
          <a:prstGeom prst="rect">
            <a:avLst/>
          </a:prstGeom>
          <a:noFill/>
        </p:spPr>
        <p:txBody>
          <a:bodyPr wrap="square" rtlCol="0">
            <a:spAutoFit/>
          </a:bodyPr>
          <a:lstStyle/>
          <a:p>
            <a:pPr algn="just"/>
            <a:r>
              <a:rPr lang="en-US" sz="3200" dirty="0" smtClean="0">
                <a:latin typeface="Avenir Book"/>
                <a:cs typeface="Avenir Book"/>
              </a:rPr>
              <a:t>To efficiently perform pixel stability analyses, we constructed ‘</a:t>
            </a:r>
            <a:r>
              <a:rPr lang="en-US" sz="3200" dirty="0">
                <a:latin typeface="Avenir Book"/>
                <a:cs typeface="Avenir Book"/>
              </a:rPr>
              <a:t>p</a:t>
            </a:r>
            <a:r>
              <a:rPr lang="en-US" sz="3200" dirty="0" smtClean="0">
                <a:latin typeface="Avenir Book"/>
                <a:cs typeface="Avenir Book"/>
              </a:rPr>
              <a:t>ixel history’ </a:t>
            </a:r>
            <a:r>
              <a:rPr lang="en-US" sz="3200" dirty="0" smtClean="0">
                <a:latin typeface="Avenir Book"/>
                <a:cs typeface="Avenir Book"/>
              </a:rPr>
              <a:t>images in which </a:t>
            </a:r>
            <a:r>
              <a:rPr lang="en-US" sz="3200" dirty="0" smtClean="0">
                <a:latin typeface="Avenir Book"/>
                <a:cs typeface="Avenir Book"/>
              </a:rPr>
              <a:t>a single pixel’s ‘history’ </a:t>
            </a:r>
            <a:r>
              <a:rPr lang="en-US" sz="3200" dirty="0" smtClean="0">
                <a:latin typeface="Avenir Book"/>
                <a:cs typeface="Avenir Book"/>
              </a:rPr>
              <a:t>is time-ordered along </a:t>
            </a:r>
            <a:r>
              <a:rPr lang="en-US" sz="3200" dirty="0" smtClean="0">
                <a:latin typeface="Avenir Book"/>
                <a:cs typeface="Avenir Book"/>
              </a:rPr>
              <a:t>each row of the image. Each column’s pixel history image was placed into a Hierarchal Data Format (HDF) dataset using Python’s </a:t>
            </a:r>
            <a:r>
              <a:rPr lang="en-US" sz="3200" dirty="0" smtClean="0">
                <a:latin typeface="Consolas"/>
                <a:cs typeface="Consolas"/>
              </a:rPr>
              <a:t>h5py</a:t>
            </a:r>
            <a:r>
              <a:rPr lang="en-US" sz="3200" dirty="0" smtClean="0">
                <a:latin typeface="Avenir Book"/>
                <a:cs typeface="Avenir Book"/>
              </a:rPr>
              <a:t> library.</a:t>
            </a:r>
          </a:p>
        </p:txBody>
      </p:sp>
      <p:cxnSp>
        <p:nvCxnSpPr>
          <p:cNvPr id="17" name="Straight Arrow Connector 16"/>
          <p:cNvCxnSpPr/>
          <p:nvPr/>
        </p:nvCxnSpPr>
        <p:spPr>
          <a:xfrm>
            <a:off x="9372600" y="21259800"/>
            <a:ext cx="1295400" cy="0"/>
          </a:xfrm>
          <a:prstGeom prst="straightConnector1">
            <a:avLst/>
          </a:prstGeom>
          <a:ln w="101600">
            <a:solidFill>
              <a:srgbClr val="0A51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371600" y="22707600"/>
            <a:ext cx="1143000" cy="646331"/>
          </a:xfrm>
          <a:prstGeom prst="rect">
            <a:avLst/>
          </a:prstGeom>
          <a:noFill/>
        </p:spPr>
        <p:txBody>
          <a:bodyPr wrap="square" rtlCol="0">
            <a:spAutoFit/>
          </a:bodyPr>
          <a:lstStyle/>
          <a:p>
            <a:r>
              <a:rPr lang="en-US" i="1" dirty="0" smtClean="0">
                <a:solidFill>
                  <a:srgbClr val="0000FF"/>
                </a:solidFill>
                <a:latin typeface="Times New Roman"/>
                <a:cs typeface="Times New Roman"/>
              </a:rPr>
              <a:t>t=1</a:t>
            </a:r>
            <a:endParaRPr lang="en-US" i="1" baseline="-25000" dirty="0">
              <a:solidFill>
                <a:srgbClr val="0000FF"/>
              </a:solidFill>
              <a:latin typeface="Times New Roman"/>
              <a:cs typeface="Times New Roman"/>
            </a:endParaRPr>
          </a:p>
        </p:txBody>
      </p:sp>
      <p:sp>
        <p:nvSpPr>
          <p:cNvPr id="46" name="TextBox 45"/>
          <p:cNvSpPr txBox="1"/>
          <p:nvPr/>
        </p:nvSpPr>
        <p:spPr>
          <a:xfrm>
            <a:off x="4419600" y="22707600"/>
            <a:ext cx="1143000" cy="646331"/>
          </a:xfrm>
          <a:prstGeom prst="rect">
            <a:avLst/>
          </a:prstGeom>
          <a:noFill/>
        </p:spPr>
        <p:txBody>
          <a:bodyPr wrap="square" rtlCol="0">
            <a:spAutoFit/>
          </a:bodyPr>
          <a:lstStyle/>
          <a:p>
            <a:r>
              <a:rPr lang="en-US" i="1" dirty="0" smtClean="0">
                <a:solidFill>
                  <a:srgbClr val="FF0000"/>
                </a:solidFill>
                <a:latin typeface="Times New Roman"/>
                <a:cs typeface="Times New Roman"/>
              </a:rPr>
              <a:t>t=2</a:t>
            </a:r>
            <a:endParaRPr lang="en-US" i="1" baseline="-25000" dirty="0">
              <a:solidFill>
                <a:srgbClr val="FF0000"/>
              </a:solidFill>
              <a:latin typeface="Times New Roman"/>
              <a:cs typeface="Times New Roman"/>
            </a:endParaRPr>
          </a:p>
        </p:txBody>
      </p:sp>
      <p:sp>
        <p:nvSpPr>
          <p:cNvPr id="47" name="TextBox 46"/>
          <p:cNvSpPr txBox="1"/>
          <p:nvPr/>
        </p:nvSpPr>
        <p:spPr>
          <a:xfrm>
            <a:off x="7239000" y="22707600"/>
            <a:ext cx="1143000" cy="646331"/>
          </a:xfrm>
          <a:prstGeom prst="rect">
            <a:avLst/>
          </a:prstGeom>
          <a:noFill/>
        </p:spPr>
        <p:txBody>
          <a:bodyPr wrap="square" rtlCol="0">
            <a:spAutoFit/>
          </a:bodyPr>
          <a:lstStyle/>
          <a:p>
            <a:pPr algn="ctr"/>
            <a:r>
              <a:rPr lang="en-US" i="1" dirty="0" smtClean="0">
                <a:solidFill>
                  <a:srgbClr val="008000"/>
                </a:solidFill>
                <a:latin typeface="Times New Roman"/>
                <a:cs typeface="Times New Roman"/>
              </a:rPr>
              <a:t>t=3</a:t>
            </a:r>
            <a:endParaRPr lang="en-US" i="1" baseline="-25000" dirty="0">
              <a:solidFill>
                <a:srgbClr val="008000"/>
              </a:solidFill>
              <a:latin typeface="Times New Roman"/>
              <a:cs typeface="Times New Roman"/>
            </a:endParaRPr>
          </a:p>
        </p:txBody>
      </p:sp>
      <p:sp>
        <p:nvSpPr>
          <p:cNvPr id="49" name="TextBox 48"/>
          <p:cNvSpPr txBox="1"/>
          <p:nvPr/>
        </p:nvSpPr>
        <p:spPr>
          <a:xfrm>
            <a:off x="13639800" y="24917400"/>
            <a:ext cx="533400" cy="646331"/>
          </a:xfrm>
          <a:prstGeom prst="rect">
            <a:avLst/>
          </a:prstGeom>
          <a:noFill/>
        </p:spPr>
        <p:txBody>
          <a:bodyPr wrap="square" rtlCol="0">
            <a:spAutoFit/>
          </a:bodyPr>
          <a:lstStyle/>
          <a:p>
            <a:r>
              <a:rPr lang="en-US" i="1" dirty="0" smtClean="0">
                <a:latin typeface="Times New Roman"/>
                <a:cs typeface="Times New Roman"/>
              </a:rPr>
              <a:t>t </a:t>
            </a:r>
            <a:r>
              <a:rPr lang="en-US" i="1" dirty="0" smtClean="0">
                <a:latin typeface="Times New Roman"/>
                <a:cs typeface="Times New Roman"/>
                <a:sym typeface="Wingdings"/>
              </a:rPr>
              <a:t> </a:t>
            </a:r>
            <a:endParaRPr lang="en-US" i="1" baseline="-25000" dirty="0">
              <a:latin typeface="Times New Roman"/>
              <a:cs typeface="Times New Roman"/>
            </a:endParaRPr>
          </a:p>
        </p:txBody>
      </p:sp>
      <p:cxnSp>
        <p:nvCxnSpPr>
          <p:cNvPr id="23" name="Straight Arrow Connector 22"/>
          <p:cNvCxnSpPr/>
          <p:nvPr/>
        </p:nvCxnSpPr>
        <p:spPr>
          <a:xfrm>
            <a:off x="14097000" y="25298400"/>
            <a:ext cx="1524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838200" y="23622000"/>
            <a:ext cx="8458200" cy="1569660"/>
          </a:xfrm>
          <a:prstGeom prst="rect">
            <a:avLst/>
          </a:prstGeom>
          <a:noFill/>
        </p:spPr>
        <p:txBody>
          <a:bodyPr wrap="square" rtlCol="0">
            <a:spAutoFit/>
          </a:bodyPr>
          <a:lstStyle/>
          <a:p>
            <a:r>
              <a:rPr lang="en-US" sz="3200" b="1" dirty="0">
                <a:solidFill>
                  <a:srgbClr val="008000"/>
                </a:solidFill>
                <a:latin typeface="Consolas"/>
                <a:cs typeface="Consolas"/>
              </a:rPr>
              <a:t>w</a:t>
            </a:r>
            <a:r>
              <a:rPr lang="en-US" sz="3200" b="1" dirty="0" smtClean="0">
                <a:solidFill>
                  <a:srgbClr val="008000"/>
                </a:solidFill>
                <a:latin typeface="Consolas"/>
                <a:cs typeface="Consolas"/>
              </a:rPr>
              <a:t>ith</a:t>
            </a:r>
            <a:r>
              <a:rPr lang="en-US" sz="3200" dirty="0" smtClean="0">
                <a:latin typeface="Consolas"/>
                <a:cs typeface="Consolas"/>
              </a:rPr>
              <a:t> h5py.File(</a:t>
            </a:r>
            <a:r>
              <a:rPr lang="en-US" sz="3200" dirty="0" smtClean="0">
                <a:solidFill>
                  <a:srgbClr val="FF0000"/>
                </a:solidFill>
                <a:latin typeface="Consolas"/>
                <a:cs typeface="Consolas"/>
              </a:rPr>
              <a:t>‘pixhist.hdf5’</a:t>
            </a:r>
            <a:r>
              <a:rPr lang="en-US" sz="3200" dirty="0" smtClean="0">
                <a:latin typeface="Consolas"/>
                <a:cs typeface="Consolas"/>
              </a:rPr>
              <a:t>) </a:t>
            </a:r>
            <a:r>
              <a:rPr lang="en-US" sz="3200" b="1" dirty="0" smtClean="0">
                <a:solidFill>
                  <a:srgbClr val="008000"/>
                </a:solidFill>
                <a:latin typeface="Consolas"/>
                <a:cs typeface="Consolas"/>
              </a:rPr>
              <a:t>as</a:t>
            </a:r>
            <a:r>
              <a:rPr lang="en-US" sz="3200" dirty="0" smtClean="0">
                <a:latin typeface="Consolas"/>
                <a:cs typeface="Consolas"/>
              </a:rPr>
              <a:t> f:</a:t>
            </a:r>
          </a:p>
          <a:p>
            <a:r>
              <a:rPr lang="en-US" sz="3200" dirty="0" smtClean="0">
                <a:latin typeface="Consolas"/>
                <a:cs typeface="Consolas"/>
              </a:rPr>
              <a:t>    </a:t>
            </a:r>
            <a:r>
              <a:rPr lang="en-US" sz="3200" dirty="0" err="1" smtClean="0">
                <a:latin typeface="Consolas"/>
                <a:cs typeface="Consolas"/>
              </a:rPr>
              <a:t>sci</a:t>
            </a:r>
            <a:r>
              <a:rPr lang="en-US" sz="3200" dirty="0" smtClean="0">
                <a:latin typeface="Consolas"/>
                <a:cs typeface="Consolas"/>
              </a:rPr>
              <a:t> = f[</a:t>
            </a:r>
            <a:r>
              <a:rPr lang="en-US" sz="3200" dirty="0" smtClean="0">
                <a:solidFill>
                  <a:srgbClr val="FF0000"/>
                </a:solidFill>
                <a:latin typeface="Consolas"/>
                <a:cs typeface="Consolas"/>
              </a:rPr>
              <a:t>‘{amp</a:t>
            </a:r>
            <a:r>
              <a:rPr lang="en-US" sz="3200" dirty="0">
                <a:solidFill>
                  <a:srgbClr val="FF0000"/>
                </a:solidFill>
                <a:latin typeface="Consolas"/>
                <a:cs typeface="Consolas"/>
              </a:rPr>
              <a:t>}</a:t>
            </a:r>
            <a:r>
              <a:rPr lang="en-US" sz="3200" dirty="0" smtClean="0">
                <a:solidFill>
                  <a:srgbClr val="FF0000"/>
                </a:solidFill>
                <a:latin typeface="Consolas"/>
                <a:cs typeface="Consolas"/>
              </a:rPr>
              <a:t>/</a:t>
            </a:r>
            <a:r>
              <a:rPr lang="en-US" sz="3200" dirty="0">
                <a:solidFill>
                  <a:srgbClr val="FF0000"/>
                </a:solidFill>
                <a:latin typeface="Consolas"/>
                <a:cs typeface="Consolas"/>
              </a:rPr>
              <a:t>{</a:t>
            </a:r>
            <a:r>
              <a:rPr lang="en-US" sz="3200" dirty="0" smtClean="0">
                <a:solidFill>
                  <a:srgbClr val="FF0000"/>
                </a:solidFill>
                <a:latin typeface="Consolas"/>
                <a:cs typeface="Consolas"/>
              </a:rPr>
              <a:t>col}/</a:t>
            </a:r>
            <a:r>
              <a:rPr lang="en-US" sz="3200" dirty="0" err="1" smtClean="0">
                <a:solidFill>
                  <a:srgbClr val="FF0000"/>
                </a:solidFill>
                <a:latin typeface="Consolas"/>
                <a:cs typeface="Consolas"/>
              </a:rPr>
              <a:t>sci</a:t>
            </a:r>
            <a:r>
              <a:rPr lang="en-US" sz="3200" dirty="0" smtClean="0">
                <a:solidFill>
                  <a:srgbClr val="FF0000"/>
                </a:solidFill>
                <a:latin typeface="Consolas"/>
                <a:cs typeface="Consolas"/>
              </a:rPr>
              <a:t>’</a:t>
            </a:r>
            <a:r>
              <a:rPr lang="en-US" sz="3200" dirty="0" smtClean="0">
                <a:latin typeface="Consolas"/>
                <a:cs typeface="Consolas"/>
              </a:rPr>
              <a:t>].value</a:t>
            </a:r>
          </a:p>
          <a:p>
            <a:r>
              <a:rPr lang="en-US" sz="3200" dirty="0">
                <a:latin typeface="Consolas"/>
                <a:cs typeface="Consolas"/>
              </a:rPr>
              <a:t> </a:t>
            </a:r>
            <a:r>
              <a:rPr lang="en-US" sz="3200" dirty="0" smtClean="0">
                <a:latin typeface="Consolas"/>
                <a:cs typeface="Consolas"/>
              </a:rPr>
              <a:t>   err = f</a:t>
            </a:r>
            <a:r>
              <a:rPr lang="en-US" sz="3200" dirty="0">
                <a:latin typeface="Consolas"/>
                <a:cs typeface="Consolas"/>
              </a:rPr>
              <a:t>[</a:t>
            </a:r>
            <a:r>
              <a:rPr lang="en-US" sz="3200" dirty="0">
                <a:solidFill>
                  <a:srgbClr val="FF0000"/>
                </a:solidFill>
                <a:latin typeface="Consolas"/>
                <a:cs typeface="Consolas"/>
              </a:rPr>
              <a:t>‘{amp}/{col}</a:t>
            </a:r>
            <a:r>
              <a:rPr lang="en-US" sz="3200" dirty="0" smtClean="0">
                <a:solidFill>
                  <a:srgbClr val="FF0000"/>
                </a:solidFill>
                <a:latin typeface="Consolas"/>
                <a:cs typeface="Consolas"/>
              </a:rPr>
              <a:t>/err’</a:t>
            </a:r>
            <a:r>
              <a:rPr lang="en-US" sz="3200" dirty="0" smtClean="0">
                <a:latin typeface="Consolas"/>
                <a:cs typeface="Consolas"/>
              </a:rPr>
              <a:t>].value</a:t>
            </a:r>
            <a:endParaRPr lang="en-US" sz="3200" dirty="0">
              <a:latin typeface="Consolas"/>
              <a:cs typeface="Consolas"/>
            </a:endParaRPr>
          </a:p>
        </p:txBody>
      </p:sp>
      <p:cxnSp>
        <p:nvCxnSpPr>
          <p:cNvPr id="51" name="Straight Arrow Connector 50"/>
          <p:cNvCxnSpPr/>
          <p:nvPr/>
        </p:nvCxnSpPr>
        <p:spPr>
          <a:xfrm>
            <a:off x="9372600" y="24384000"/>
            <a:ext cx="1295400" cy="0"/>
          </a:xfrm>
          <a:prstGeom prst="straightConnector1">
            <a:avLst/>
          </a:prstGeom>
          <a:ln w="101600">
            <a:solidFill>
              <a:srgbClr val="0A5100"/>
            </a:solidFill>
            <a:tailEnd type="triangle"/>
          </a:ln>
          <a:effectLst/>
        </p:spPr>
        <p:style>
          <a:lnRef idx="2">
            <a:schemeClr val="accent1"/>
          </a:lnRef>
          <a:fillRef idx="0">
            <a:schemeClr val="accent1"/>
          </a:fillRef>
          <a:effectRef idx="1">
            <a:schemeClr val="accent1"/>
          </a:effectRef>
          <a:fontRef idx="minor">
            <a:schemeClr val="tx1"/>
          </a:fontRef>
        </p:style>
      </p:cxnSp>
      <p:pic>
        <p:nvPicPr>
          <p:cNvPr id="26" name="Picture 25" descr="Screen Shot 2017-05-10 at 12.11.52.png"/>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685800" y="1981200"/>
            <a:ext cx="2438400" cy="2438400"/>
          </a:xfrm>
          <a:prstGeom prst="rect">
            <a:avLst/>
          </a:prstGeom>
        </p:spPr>
      </p:pic>
      <p:sp>
        <p:nvSpPr>
          <p:cNvPr id="53" name="TextBox 52"/>
          <p:cNvSpPr txBox="1"/>
          <p:nvPr/>
        </p:nvSpPr>
        <p:spPr>
          <a:xfrm>
            <a:off x="19583400" y="9296400"/>
            <a:ext cx="8534400" cy="7971413"/>
          </a:xfrm>
          <a:prstGeom prst="rect">
            <a:avLst/>
          </a:prstGeom>
          <a:noFill/>
        </p:spPr>
        <p:txBody>
          <a:bodyPr wrap="square" rtlCol="0">
            <a:spAutoFit/>
          </a:bodyPr>
          <a:lstStyle/>
          <a:p>
            <a:pPr algn="just"/>
            <a:r>
              <a:rPr lang="en-US" sz="3200" dirty="0" smtClean="0">
                <a:latin typeface="Avenir Book"/>
                <a:cs typeface="Avenir Book"/>
              </a:rPr>
              <a:t>We aim to classify each pixel into one of four categories:</a:t>
            </a:r>
          </a:p>
          <a:p>
            <a:pPr algn="just"/>
            <a:endParaRPr lang="en-US" sz="3200" dirty="0">
              <a:latin typeface="Avenir Book"/>
              <a:cs typeface="Avenir Book"/>
            </a:endParaRPr>
          </a:p>
          <a:p>
            <a:pPr algn="just"/>
            <a:r>
              <a:rPr lang="en-US" sz="3200" dirty="0" smtClean="0">
                <a:solidFill>
                  <a:srgbClr val="008000"/>
                </a:solidFill>
                <a:latin typeface="Avenir Book"/>
                <a:cs typeface="Avenir Book"/>
              </a:rPr>
              <a:t>  Cold + Stable:     </a:t>
            </a:r>
            <a:r>
              <a:rPr lang="en-US" sz="3200" dirty="0" smtClean="0">
                <a:latin typeface="Avenir Book"/>
                <a:cs typeface="Avenir Book"/>
              </a:rPr>
              <a:t>mean(SCI) &lt;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0000FF"/>
                </a:solidFill>
                <a:latin typeface="Avenir Book"/>
                <a:cs typeface="Avenir Book"/>
              </a:rPr>
              <a:t>  Cold + Unstable: </a:t>
            </a:r>
            <a:r>
              <a:rPr lang="en-US" sz="3200" dirty="0" smtClean="0">
                <a:latin typeface="Avenir Book"/>
                <a:cs typeface="Avenir Book"/>
              </a:rPr>
              <a:t>mean(SCI) &lt; 54 e-/</a:t>
            </a:r>
            <a:r>
              <a:rPr lang="en-US" sz="3200" dirty="0" err="1" smtClean="0">
                <a:latin typeface="Avenir Book"/>
                <a:cs typeface="Avenir Book"/>
              </a:rPr>
              <a:t>hr</a:t>
            </a:r>
            <a:r>
              <a:rPr lang="en-US" sz="3200" dirty="0" smtClean="0">
                <a:latin typeface="Avenir Book"/>
                <a:cs typeface="Avenir Book"/>
              </a:rPr>
              <a:t>, F &gt; 2</a:t>
            </a:r>
          </a:p>
          <a:p>
            <a:pPr algn="just"/>
            <a:r>
              <a:rPr lang="en-US" sz="3200" dirty="0" smtClean="0">
                <a:solidFill>
                  <a:schemeClr val="accent6">
                    <a:lumMod val="75000"/>
                  </a:schemeClr>
                </a:solidFill>
                <a:latin typeface="Avenir Book"/>
                <a:cs typeface="Avenir Book"/>
              </a:rPr>
              <a:t>  Hot + 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FF0000"/>
                </a:solidFill>
                <a:latin typeface="Avenir Book"/>
                <a:cs typeface="Avenir Book"/>
              </a:rPr>
              <a:t>  Hot + Unstable: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&gt; 2</a:t>
            </a:r>
          </a:p>
          <a:p>
            <a:pPr algn="just"/>
            <a:endParaRPr lang="en-US" sz="3200" dirty="0" smtClean="0">
              <a:latin typeface="Avenir Book"/>
              <a:cs typeface="Avenir Book"/>
            </a:endParaRPr>
          </a:p>
          <a:p>
            <a:pPr algn="just"/>
            <a:r>
              <a:rPr lang="en-US" sz="3200" dirty="0" smtClean="0">
                <a:latin typeface="Avenir Book"/>
                <a:cs typeface="Avenir Book"/>
              </a:rPr>
              <a:t>(Right) The stability versus the mean SCI value in log space for each pixel for the December 2016 anneal cycle.  We see that the vast majority of pixels (~98%) are stable. The morphology of this distribution is representative of all anneal cycles since the </a:t>
            </a:r>
            <a:r>
              <a:rPr lang="en-US" sz="3200" dirty="0" err="1" smtClean="0">
                <a:latin typeface="Avenir Book"/>
                <a:cs typeface="Avenir Book"/>
              </a:rPr>
              <a:t>postflashing</a:t>
            </a:r>
            <a:r>
              <a:rPr lang="en-US" sz="3200" dirty="0" smtClean="0">
                <a:latin typeface="Avenir Book"/>
                <a:cs typeface="Avenir Book"/>
              </a:rPr>
              <a:t> of UVIS darks began in November 2012.</a:t>
            </a:r>
            <a:endParaRPr lang="en-US" sz="3200" dirty="0">
              <a:latin typeface="Avenir Book"/>
              <a:cs typeface="Avenir Book"/>
            </a:endParaRPr>
          </a:p>
        </p:txBody>
      </p:sp>
      <p:sp>
        <p:nvSpPr>
          <p:cNvPr id="54" name="TextBox 53"/>
          <p:cNvSpPr txBox="1"/>
          <p:nvPr/>
        </p:nvSpPr>
        <p:spPr>
          <a:xfrm>
            <a:off x="28117800" y="19278600"/>
            <a:ext cx="9906000" cy="6001642"/>
          </a:xfrm>
          <a:prstGeom prst="rect">
            <a:avLst/>
          </a:prstGeom>
          <a:noFill/>
        </p:spPr>
        <p:txBody>
          <a:bodyPr wrap="square" rtlCol="0">
            <a:spAutoFit/>
          </a:bodyPr>
          <a:lstStyle/>
          <a:p>
            <a:pPr algn="just"/>
            <a:r>
              <a:rPr lang="en-US" sz="3200" dirty="0" smtClean="0">
                <a:latin typeface="Avenir Book"/>
                <a:cs typeface="Avenir Book"/>
              </a:rPr>
              <a:t>(Left) The number of pixels in each classification for each anneal period in the </a:t>
            </a:r>
            <a:r>
              <a:rPr lang="en-US" sz="3200" dirty="0" err="1" smtClean="0">
                <a:latin typeface="Avenir Book"/>
                <a:cs typeface="Avenir Book"/>
              </a:rPr>
              <a:t>postflash</a:t>
            </a:r>
            <a:r>
              <a:rPr lang="en-US" sz="3200" dirty="0" smtClean="0">
                <a:latin typeface="Avenir Book"/>
                <a:cs typeface="Avenir Book"/>
              </a:rPr>
              <a:t> era.  Currently, the CALWF3 calibration pipeline only flags hot pixels (i.e. those that exceed the 54 e-/</a:t>
            </a:r>
            <a:r>
              <a:rPr lang="en-US" sz="3200" dirty="0" err="1" smtClean="0">
                <a:latin typeface="Avenir Book"/>
                <a:cs typeface="Avenir Book"/>
              </a:rPr>
              <a:t>hr</a:t>
            </a:r>
            <a:r>
              <a:rPr lang="en-US" sz="3200" dirty="0" smtClean="0">
                <a:latin typeface="Avenir Book"/>
                <a:cs typeface="Avenir Book"/>
              </a:rPr>
              <a:t> threshold) in the Data Quality (DQ) array of images. </a:t>
            </a:r>
            <a:r>
              <a:rPr lang="en-US" sz="3200" b="1" dirty="0" smtClean="0">
                <a:latin typeface="Avenir Book"/>
                <a:cs typeface="Avenir Book"/>
              </a:rPr>
              <a:t>However,</a:t>
            </a:r>
            <a:r>
              <a:rPr lang="en-US" sz="3200" b="1" dirty="0" smtClean="0">
                <a:latin typeface="Avenir Heavy"/>
                <a:cs typeface="Avenir Heavy"/>
              </a:rPr>
              <a:t> ~3.5-5.5% of these hot pixels could be recovered due to their stability (i.e. hot + stable).</a:t>
            </a:r>
            <a:r>
              <a:rPr lang="en-US" sz="3200" dirty="0" smtClean="0">
                <a:latin typeface="Avenir Book"/>
                <a:cs typeface="Avenir Book"/>
              </a:rPr>
              <a:t>  Alternatively, there exist ~1-2% of pixels that are not flagged in the DQ array that are not recommended to use due to their instability (i.e. cold + unstable).  This analysis is expected to lead to improved DQ masking in future releases of CALWF3.</a:t>
            </a:r>
            <a:endParaRPr lang="en-US" sz="3200" dirty="0">
              <a:latin typeface="Avenir Book"/>
              <a:cs typeface="Avenir Book"/>
            </a:endParaRPr>
          </a:p>
        </p:txBody>
      </p:sp>
      <p:pic>
        <p:nvPicPr>
          <p:cNvPr id="28" name="Picture 27"/>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9583400" y="17602200"/>
            <a:ext cx="8240709" cy="8751659"/>
          </a:xfrm>
          <a:prstGeom prst="rect">
            <a:avLst/>
          </a:prstGeom>
        </p:spPr>
      </p:pic>
      <p:pic>
        <p:nvPicPr>
          <p:cNvPr id="56" name="Picture 55"/>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601200" y="9372600"/>
            <a:ext cx="8763000" cy="6096000"/>
          </a:xfrm>
          <a:prstGeom prst="rect">
            <a:avLst/>
          </a:prstGeom>
        </p:spPr>
      </p:pic>
      <p:sp>
        <p:nvSpPr>
          <p:cNvPr id="58" name="object 5"/>
          <p:cNvSpPr txBox="1"/>
          <p:nvPr/>
        </p:nvSpPr>
        <p:spPr>
          <a:xfrm>
            <a:off x="381000" y="27127200"/>
            <a:ext cx="17752546" cy="685800"/>
          </a:xfrm>
          <a:prstGeom prst="rect">
            <a:avLst/>
          </a:prstGeom>
        </p:spPr>
        <p:txBody>
          <a:bodyPr vert="horz" wrap="square" lIns="182880" tIns="182880" rIns="182880" bIns="182880" rtlCol="0">
            <a:noAutofit/>
          </a:bodyPr>
          <a:lstStyle/>
          <a:p>
            <a:pPr marR="118110" algn="ctr"/>
            <a:r>
              <a:rPr lang="en-US" sz="4400" spc="10" dirty="0">
                <a:solidFill>
                  <a:srgbClr val="0A5100"/>
                </a:solidFill>
                <a:latin typeface="Avenir Black"/>
                <a:cs typeface="Avenir Black"/>
              </a:rPr>
              <a:t>3</a:t>
            </a:r>
            <a:r>
              <a:rPr lang="en-US" sz="4400" spc="10" dirty="0" smtClean="0">
                <a:solidFill>
                  <a:srgbClr val="0A5100"/>
                </a:solidFill>
                <a:latin typeface="Avenir Black"/>
                <a:cs typeface="Avenir Black"/>
              </a:rPr>
              <a:t>. </a:t>
            </a:r>
            <a:r>
              <a:rPr lang="en-US" sz="4400" spc="10" dirty="0" smtClean="0">
                <a:solidFill>
                  <a:srgbClr val="0A5100"/>
                </a:solidFill>
                <a:latin typeface="Avenir Black"/>
                <a:cs typeface="Avenir Black"/>
              </a:rPr>
              <a:t>Pixel Stability</a:t>
            </a:r>
            <a:endParaRPr sz="4400" dirty="0">
              <a:solidFill>
                <a:srgbClr val="0A5100"/>
              </a:solidFill>
              <a:latin typeface="Avenir Black"/>
              <a:cs typeface="Avenir Black"/>
            </a:endParaRPr>
          </a:p>
        </p:txBody>
      </p:sp>
      <p:sp>
        <p:nvSpPr>
          <p:cNvPr id="59" name="object 10"/>
          <p:cNvSpPr/>
          <p:nvPr/>
        </p:nvSpPr>
        <p:spPr>
          <a:xfrm>
            <a:off x="609600" y="27203400"/>
            <a:ext cx="17966828" cy="0"/>
          </a:xfrm>
          <a:custGeom>
            <a:avLst/>
            <a:gdLst/>
            <a:ahLst/>
            <a:cxnLst/>
            <a:rect l="l" t="t" r="r" b="b"/>
            <a:pathLst>
              <a:path w="7339965">
                <a:moveTo>
                  <a:pt x="7339592" y="0"/>
                </a:moveTo>
                <a:lnTo>
                  <a:pt x="0" y="0"/>
                </a:lnTo>
              </a:path>
            </a:pathLst>
          </a:custGeom>
          <a:ln w="13296">
            <a:gradFill flip="none" rotWithShape="1">
              <a:gsLst>
                <a:gs pos="30000">
                  <a:srgbClr val="0A5100"/>
                </a:gs>
                <a:gs pos="100000">
                  <a:srgbClr val="FFFFFF"/>
                </a:gs>
              </a:gsLst>
              <a:path path="circle">
                <a:fillToRect l="50000" t="50000" r="50000" b="50000"/>
              </a:path>
              <a:tileRect/>
            </a:gradFill>
          </a:ln>
        </p:spPr>
        <p:txBody>
          <a:bodyPr wrap="square" lIns="0" tIns="0" rIns="0" bIns="0" rtlCol="0"/>
          <a:lstStyle/>
          <a:p>
            <a:endParaRPr/>
          </a:p>
        </p:txBody>
      </p:sp>
      <p:pic>
        <p:nvPicPr>
          <p:cNvPr id="61" name="Picture 60" descr="Screen Shot 2017-05-04 at 11.44.56.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85800" y="28346400"/>
            <a:ext cx="6721616" cy="6019800"/>
          </a:xfrm>
          <a:prstGeom prst="rect">
            <a:avLst/>
          </a:prstGeom>
        </p:spPr>
      </p:pic>
      <p:sp>
        <p:nvSpPr>
          <p:cNvPr id="62" name="TextBox 61"/>
          <p:cNvSpPr txBox="1"/>
          <p:nvPr/>
        </p:nvSpPr>
        <p:spPr>
          <a:xfrm>
            <a:off x="8001000" y="28041600"/>
            <a:ext cx="10744200" cy="1077218"/>
          </a:xfrm>
          <a:prstGeom prst="rect">
            <a:avLst/>
          </a:prstGeom>
          <a:noFill/>
        </p:spPr>
        <p:txBody>
          <a:bodyPr wrap="square" rtlCol="0">
            <a:spAutoFit/>
          </a:bodyPr>
          <a:lstStyle/>
          <a:p>
            <a:pPr algn="just"/>
            <a:r>
              <a:rPr lang="en-US" sz="3200" dirty="0" smtClean="0">
                <a:latin typeface="Avenir Book"/>
                <a:cs typeface="Avenir Book"/>
              </a:rPr>
              <a:t>For each pixel, we calculate its stability (F) over each anneal cycle using the following equation:</a:t>
            </a:r>
            <a:endParaRPr lang="en-US" sz="3200" dirty="0">
              <a:latin typeface="Avenir Book"/>
              <a:cs typeface="Avenir Book"/>
            </a:endParaRPr>
          </a:p>
        </p:txBody>
      </p:sp>
      <p:pic>
        <p:nvPicPr>
          <p:cNvPr id="63" name="Picture 62" descr="Screen Shot 2017-05-10 at 15.33.50.pn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9982200" y="29260800"/>
            <a:ext cx="6771736" cy="1143000"/>
          </a:xfrm>
          <a:prstGeom prst="rect">
            <a:avLst/>
          </a:prstGeom>
        </p:spPr>
      </p:pic>
      <p:sp>
        <p:nvSpPr>
          <p:cNvPr id="64" name="TextBox 63"/>
          <p:cNvSpPr txBox="1"/>
          <p:nvPr/>
        </p:nvSpPr>
        <p:spPr>
          <a:xfrm>
            <a:off x="8001000" y="30480000"/>
            <a:ext cx="10744200" cy="4524315"/>
          </a:xfrm>
          <a:prstGeom prst="rect">
            <a:avLst/>
          </a:prstGeom>
          <a:noFill/>
        </p:spPr>
        <p:txBody>
          <a:bodyPr wrap="square" rtlCol="0">
            <a:spAutoFit/>
          </a:bodyPr>
          <a:lstStyle/>
          <a:p>
            <a:pPr algn="just"/>
            <a:r>
              <a:rPr lang="en-US" sz="3200" b="1" dirty="0">
                <a:latin typeface="Avenir Book"/>
                <a:cs typeface="Avenir Book"/>
              </a:rPr>
              <a:t>F&lt;1: </a:t>
            </a:r>
            <a:r>
              <a:rPr lang="en-US" sz="3200" i="1" dirty="0">
                <a:latin typeface="Avenir Book"/>
                <a:cs typeface="Avenir Book"/>
              </a:rPr>
              <a:t>No variance above noise (stable)</a:t>
            </a:r>
            <a:endParaRPr lang="is-IS" sz="3200" i="1" dirty="0">
              <a:latin typeface="Avenir Book"/>
              <a:cs typeface="Avenir Book"/>
            </a:endParaRPr>
          </a:p>
          <a:p>
            <a:pPr algn="just"/>
            <a:r>
              <a:rPr lang="is-IS" sz="3200" b="1" dirty="0">
                <a:latin typeface="Avenir Book"/>
                <a:cs typeface="Avenir Book"/>
              </a:rPr>
              <a:t>F=1: </a:t>
            </a:r>
            <a:r>
              <a:rPr lang="is-IS" sz="3200" i="1" dirty="0">
                <a:latin typeface="Avenir Book"/>
                <a:cs typeface="Avenir Book"/>
              </a:rPr>
              <a:t>Variance matches noise (stable)</a:t>
            </a:r>
          </a:p>
          <a:p>
            <a:pPr algn="just"/>
            <a:r>
              <a:rPr lang="is-IS" sz="3200" b="1" dirty="0">
                <a:latin typeface="Avenir Book"/>
                <a:cs typeface="Avenir Book"/>
              </a:rPr>
              <a:t>F&gt;1: </a:t>
            </a:r>
            <a:r>
              <a:rPr lang="is-IS" sz="3200" i="1" dirty="0">
                <a:latin typeface="Avenir Book"/>
                <a:cs typeface="Avenir Book"/>
              </a:rPr>
              <a:t>Some variance above noise (stable)</a:t>
            </a:r>
          </a:p>
          <a:p>
            <a:pPr algn="just"/>
            <a:r>
              <a:rPr lang="is-IS" sz="3200" b="1" dirty="0">
                <a:latin typeface="Avenir Book"/>
                <a:cs typeface="Avenir Book"/>
              </a:rPr>
              <a:t>F&gt;=2: </a:t>
            </a:r>
            <a:r>
              <a:rPr lang="is-IS" sz="3200" i="1" dirty="0">
                <a:latin typeface="Avenir Book"/>
                <a:cs typeface="Avenir Book"/>
              </a:rPr>
              <a:t>considered “unstable</a:t>
            </a:r>
            <a:r>
              <a:rPr lang="is-IS" sz="3200" i="1" dirty="0" smtClean="0">
                <a:latin typeface="Avenir Book"/>
                <a:cs typeface="Avenir Book"/>
              </a:rPr>
              <a:t>”</a:t>
            </a:r>
            <a:endParaRPr lang="en-US" sz="3200" dirty="0" smtClean="0">
              <a:latin typeface="Avenir Book"/>
              <a:cs typeface="Avenir Book"/>
            </a:endParaRPr>
          </a:p>
          <a:p>
            <a:pPr algn="just"/>
            <a:endParaRPr lang="en-US" sz="3200" dirty="0">
              <a:latin typeface="Avenir Book"/>
              <a:cs typeface="Avenir Book"/>
            </a:endParaRPr>
          </a:p>
          <a:p>
            <a:pPr algn="just"/>
            <a:r>
              <a:rPr lang="en-US" sz="3200" dirty="0">
                <a:latin typeface="Avenir Book"/>
                <a:cs typeface="Avenir Book"/>
              </a:rPr>
              <a:t>T</a:t>
            </a:r>
            <a:r>
              <a:rPr lang="en-US" sz="3200" dirty="0" smtClean="0">
                <a:latin typeface="Avenir Book"/>
                <a:cs typeface="Avenir Book"/>
              </a:rPr>
              <a:t>here </a:t>
            </a:r>
            <a:r>
              <a:rPr lang="en-US" sz="3200" dirty="0" smtClean="0">
                <a:latin typeface="Avenir Book"/>
                <a:cs typeface="Avenir Book"/>
              </a:rPr>
              <a:t>are ~100 dark observations within an anneal cycle, and only non-cosmic ray-affected pixels contribute to the stability measurement.  </a:t>
            </a:r>
          </a:p>
          <a:p>
            <a:pPr algn="just"/>
            <a:endParaRPr lang="en-US" sz="3200" dirty="0">
              <a:latin typeface="Avenir Book"/>
              <a:cs typeface="Avenir Book"/>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1970</TotalTime>
  <Words>935</Words>
  <Application>Microsoft Macintosh PowerPoint</Application>
  <PresentationFormat>Custom</PresentationFormat>
  <Paragraphs>40</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Matthew Bourque</cp:lastModifiedBy>
  <cp:revision>167</cp:revision>
  <dcterms:created xsi:type="dcterms:W3CDTF">2015-12-07T08:46:06Z</dcterms:created>
  <dcterms:modified xsi:type="dcterms:W3CDTF">2018-05-11T18:46:15Z</dcterms:modified>
</cp:coreProperties>
</file>